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notesSlides/notesSlide28.xml" ContentType="application/vnd.openxmlformats-officedocument.presentationml.notesSlide+xml"/>
  <Override PartName="/ppt/tags/tag2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7" r:id="rId3"/>
    <p:sldId id="303" r:id="rId4"/>
    <p:sldId id="298" r:id="rId5"/>
    <p:sldId id="299" r:id="rId6"/>
    <p:sldId id="300" r:id="rId7"/>
    <p:sldId id="301" r:id="rId8"/>
    <p:sldId id="310" r:id="rId9"/>
    <p:sldId id="30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309" r:id="rId26"/>
    <p:sldId id="281" r:id="rId27"/>
    <p:sldId id="304" r:id="rId28"/>
    <p:sldId id="305" r:id="rId29"/>
    <p:sldId id="282" r:id="rId30"/>
    <p:sldId id="283" r:id="rId31"/>
    <p:sldId id="306" r:id="rId32"/>
    <p:sldId id="284" r:id="rId33"/>
    <p:sldId id="307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3" r:id="rId42"/>
    <p:sldId id="294" r:id="rId43"/>
    <p:sldId id="295" r:id="rId44"/>
    <p:sldId id="308" r:id="rId45"/>
    <p:sldId id="31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25B"/>
    <a:srgbClr val="CC6600"/>
    <a:srgbClr val="FF33CC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1" autoAdjust="0"/>
    <p:restoredTop sz="94660"/>
  </p:normalViewPr>
  <p:slideViewPr>
    <p:cSldViewPr>
      <p:cViewPr>
        <p:scale>
          <a:sx n="95" d="100"/>
          <a:sy n="95" d="100"/>
        </p:scale>
        <p:origin x="-86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818308-A383-4E5E-B3FB-7AC036ECB35B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53452A-58C3-48AB-96F2-1C9F28527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3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26A821-326D-4AA8-8478-755B2C420A5A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71DC5D-FD0F-4D98-865D-E09D15441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3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D93203-E15F-420A-8526-65E6D31EA1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28380F-B6F6-495E-8F27-638E13CA4B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B40FFD-82A3-4A63-84CB-93AC89093B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6CD1EC-4315-4CFF-A679-5C61AD08EB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B655E6-2157-47F9-A117-1552DE2799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C6F50C-3E36-4D65-A173-A138995FE0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3F6E23-8077-48B0-B45F-C633974043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97E564-7CE6-4F56-9EF7-31F0424A5F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50C6FD-27B4-4B58-A434-D031B0F269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FA6F4F-D56E-4F0A-8452-015D9460A9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65A3E6-2D17-4128-AA5F-C92331BEA4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040012-FBF2-4A1E-B3D0-2FD8ED430F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5EA44E-2ECD-45F5-885B-A219B568EB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3EB8D4-0990-4E61-B7EA-68DC2CBA74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B7E-1099-421F-AEA9-D6A7CB4BEA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D8161D-59E9-40EA-B31E-138D4CD8D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4A8B2B-DFC1-4CE5-AC3B-9A9CE34EB9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9CCC44-42EC-435E-A5F5-D42C7B7FC4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3F5BC7-7C3C-4FE4-A2CC-D01FAB7712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CB0D83-2CED-4B24-BCDD-91F1DAD281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493B56-218A-4F66-A0B9-932D8AD6AA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8E5E05-EC80-4165-95C7-5E0A2F75F6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046DBD-5456-4AE7-850A-7E77491BAB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59D6AC-C273-4398-9D76-AA7846C258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7D2E5C-09E7-4633-8C66-F97654F0E8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A14EF2-1076-44A6-8172-647007DA26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7AEDAB-A06C-435F-B8E8-48CD372FFF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E63FB3-9030-4B77-8DBA-2E2EAD68B7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7A745C-EA6B-4F77-B0FF-16B8DD0D2B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B94544-BC48-4E15-809C-2DAE6E2E22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048E9-13A8-4039-A797-C50F88253E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13FCF7-7A2B-4596-BE15-CF9B6484B3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EA93FF-3FAB-4D51-ACAD-1740C6F03F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13BE61-5403-4665-992A-FFE28A9988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1C0FD-1787-4402-A9EF-FF9F5CCF44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495698-9A8E-4412-999F-0F2F437B0C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EC848F-7ACB-4C6F-99D1-CEDAAFB835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77F45B-2AC5-4CEB-B520-B40CFCC3EA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E016BD-F05C-4D53-A359-32A5428371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80B3A3-5FAC-40FA-8999-8D361FCBF6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1F1B91-FF48-4310-89C3-5BD507AF9F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81CA94-4534-46BA-8556-CBA6F5EF59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B62219-3971-47D7-AB85-BA058F1D18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9D98C5-C3FC-4B81-8677-D879037F34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515D88-8DCE-485E-93D7-2D796A734B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7DBC-137D-4A82-81C8-3FE29363F77F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7173-35BE-40F5-83FA-F3D8877B3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0284-B4C0-44CB-A0F4-36DC02DEE27A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32F1-9E20-4B46-B17A-F8A1AEFF2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AA92-FAE8-4965-9029-2A398D8DC98B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6A50-B64D-4162-A44F-5634BB39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19ED-2DE6-44D1-B5F1-50C30C3380CC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4164-7281-4A33-8C69-DD48A9F7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77AC-91B5-45D8-AE91-23893BCAB35F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51C4-21D3-4337-9C9F-2B875E118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1D80-C3A9-4487-811A-7A45EF5E868B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78AF3-4674-4BF5-9B6E-0099C3DA8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9096-4F60-479F-9A52-5E9D2BDE2BF0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5CB4-9BAF-4568-B8F2-19BD960BE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8C8F-DE4D-454C-9FEF-1C22D9393DC1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8436-ACA0-4379-851C-ABC784165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C3B2-2819-43BB-A2D2-BE80BEB0489A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5C892-20F6-4DEC-A8BF-D57559828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F51B-540C-40D4-AA15-B71DDF3C81E4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9089-4766-4468-B8DE-49A8BA5E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945F-C98E-4779-BC66-AFC0BDB3E758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0CB4-E281-4B73-A57D-5BB6E646F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2091-746C-40FF-877E-4A7539F2C3F1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306A-1868-4120-B3E5-6DFC5BA3A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8C7B3-F9DE-4E3D-A8F4-6677F8F36C1D}" type="datetimeFigureOut">
              <a:rPr lang="en-US"/>
              <a:pPr>
                <a:defRPr/>
              </a:pPr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5B105D-A05F-4369-AD5D-51DF4948F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aren\Music\Will%20King\Spanish%20Cafe\01%20Rumba%20Mia%20(My%20Rumba)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aren\Music\Will%20King\Spanish%20Cafe\02%20Lagrimas%20del%20Cielo%20(Tears%20from%20the%20Sky).wma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Karen\Music\Will%20King\Spanish%20Cafe\01%20Rumba%20Mia%20(My%20Rumba).wma" TargetMode="External"/><Relationship Id="rId1" Type="http://schemas.openxmlformats.org/officeDocument/2006/relationships/tags" Target="../tags/tag23.xml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7200"/>
            <a:ext cx="6400800" cy="762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  <a:latin typeface="Arial Black" pitchFamily="34" charset="0"/>
              </a:rPr>
              <a:t>Why learn Spanish?</a:t>
            </a:r>
          </a:p>
        </p:txBody>
      </p:sp>
      <p:pic>
        <p:nvPicPr>
          <p:cNvPr id="4" name="Picture 3" descr="FlagsHispani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0713" y="1409700"/>
            <a:ext cx="5362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1 Rumba Mia (My Rumba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58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315200" cy="10668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Learning</a:t>
            </a:r>
            <a:r>
              <a:rPr lang="en-US" b="1" smtClean="0"/>
              <a:t> </a:t>
            </a:r>
            <a:r>
              <a:rPr lang="en-US" b="1" i="1" smtClean="0">
                <a:solidFill>
                  <a:srgbClr val="00B050"/>
                </a:solidFill>
              </a:rPr>
              <a:t>Spanish</a:t>
            </a:r>
            <a:r>
              <a:rPr lang="en-US" b="1" smtClean="0"/>
              <a:t> </a:t>
            </a:r>
            <a:r>
              <a:rPr lang="en-US" b="1" smtClean="0">
                <a:solidFill>
                  <a:schemeClr val="bg1"/>
                </a:solidFill>
              </a:rPr>
              <a:t>is actually 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>preventive medicine</a:t>
            </a:r>
            <a:r>
              <a:rPr lang="en-US" b="1" smtClean="0">
                <a:solidFill>
                  <a:schemeClr val="bg1"/>
                </a:solidFill>
              </a:rPr>
              <a:t>!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191000"/>
            <a:ext cx="7391400" cy="1828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Speaking two languages </a:t>
            </a:r>
            <a:b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reduces your chances of developing dementia, including Alzheimer's Disease. </a:t>
            </a:r>
          </a:p>
        </p:txBody>
      </p:sp>
      <p:pic>
        <p:nvPicPr>
          <p:cNvPr id="65538" name="Picture 2" descr="http://www.ucdmc.ucdavis.edu/welcome/features/20071017_Medicine_whitematter/Photos/head_and_br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04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010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7526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Studying languages can improve your memory and slow age-related decline in mental acuity. </a:t>
            </a:r>
          </a:p>
          <a:p>
            <a:endParaRPr lang="en-US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2590800"/>
            <a:ext cx="7162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solidFill>
                  <a:srgbClr val="C00000"/>
                </a:solidFill>
                <a:latin typeface="Book Antiqua" pitchFamily="18" charset="0"/>
              </a:rPr>
              <a:t>Bilingualism</a:t>
            </a:r>
            <a:r>
              <a:rPr lang="en-US" sz="4000">
                <a:latin typeface="Book Antiqua" pitchFamily="18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Book Antiqua" pitchFamily="18" charset="0"/>
              </a:rPr>
              <a:t>enhances mental abilities in both </a:t>
            </a:r>
            <a:r>
              <a:rPr lang="en-US" sz="4000" b="1" i="1">
                <a:solidFill>
                  <a:srgbClr val="0070C0"/>
                </a:solidFill>
                <a:latin typeface="Book Antiqua" pitchFamily="18" charset="0"/>
              </a:rPr>
              <a:t>children</a:t>
            </a:r>
            <a:r>
              <a:rPr lang="en-US" sz="4000">
                <a:latin typeface="Book Antiqua" pitchFamily="18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Book Antiqua" pitchFamily="18" charset="0"/>
              </a:rPr>
              <a:t>and older</a:t>
            </a:r>
            <a:r>
              <a:rPr lang="en-US" sz="4000">
                <a:latin typeface="Book Antiqua" pitchFamily="18" charset="0"/>
              </a:rPr>
              <a:t> </a:t>
            </a:r>
            <a:r>
              <a:rPr lang="en-US" sz="4000" b="1" i="1">
                <a:solidFill>
                  <a:srgbClr val="0070C0"/>
                </a:solidFill>
                <a:latin typeface="Book Antiqua" pitchFamily="18" charset="0"/>
              </a:rPr>
              <a:t>adults</a:t>
            </a:r>
            <a:r>
              <a:rPr lang="en-US" sz="4000">
                <a:solidFill>
                  <a:schemeClr val="bg1"/>
                </a:solidFill>
                <a:latin typeface="Book Antiqua" pitchFamily="18" charset="0"/>
              </a:rPr>
              <a:t>.</a:t>
            </a:r>
            <a:r>
              <a:rPr lang="en-US" sz="4000">
                <a:latin typeface="Book Antiqua" pitchFamily="18" charset="0"/>
              </a:rPr>
              <a:t> </a:t>
            </a:r>
          </a:p>
        </p:txBody>
      </p:sp>
      <p:pic>
        <p:nvPicPr>
          <p:cNvPr id="63490" name="Picture 2" descr="http://3.bp.blogspot.com/_JQoYdcg50hk/SEHk4tUtRkI/AAAAAAAAAI0/XvHidDjW4bM/s400/child+brain+developme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28600"/>
            <a:ext cx="20701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http://services.epnet.com/getimage.aspx?imageiid=69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86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550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400800" cy="12192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Learning a second language stimulates </a:t>
            </a:r>
            <a:r>
              <a:rPr lang="en-US" b="1" i="1" smtClean="0">
                <a:solidFill>
                  <a:srgbClr val="0070C0"/>
                </a:solidFill>
              </a:rPr>
              <a:t>creativity</a:t>
            </a:r>
            <a:r>
              <a:rPr lang="en-US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6096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Studying another language makes you 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smarter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!</a:t>
            </a:r>
            <a:r>
              <a:rPr lang="en-US" sz="3200" dirty="0"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2667000"/>
            <a:ext cx="6400800" cy="1219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Your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+mn-lt"/>
                <a:cs typeface="+mn-cs"/>
              </a:rPr>
              <a:t>critical 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thinking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skills improve as you learn to view things through a different lens.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1347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1219200"/>
          </a:xfrm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>For many, learning Spanish is rapidly becoming a business necessity.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3505200"/>
            <a:ext cx="640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00B050"/>
                </a:solidFill>
                <a:latin typeface="Book Antiqua" pitchFamily="18" charset="0"/>
              </a:rPr>
              <a:t>Think of the impact in business when you can speak the native language of 300 million native speakers of Spanish.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47800" y="1828800"/>
            <a:ext cx="6400800" cy="1676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Learning Spanish will enable you to better communicate with Spanish speaking employees or co-workers. </a:t>
            </a:r>
          </a:p>
        </p:txBody>
      </p:sp>
    </p:spTree>
    <p:custDataLst>
      <p:tags r:id="rId1"/>
    </p:custDataLst>
  </p:cSld>
  <p:clrMapOvr>
    <a:masterClrMapping/>
  </p:clrMapOvr>
  <p:transition spd="slow" advTm="1773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124200" y="457200"/>
            <a:ext cx="5181600" cy="1676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In North America, </a:t>
            </a:r>
            <a:r>
              <a:rPr lang="en-US" b="1" i="1" smtClean="0">
                <a:solidFill>
                  <a:srgbClr val="00B050"/>
                </a:solidFill>
              </a:rPr>
              <a:t>Hispanic</a:t>
            </a:r>
            <a:r>
              <a:rPr lang="en-US" smtClean="0">
                <a:solidFill>
                  <a:schemeClr val="bg1"/>
                </a:solidFill>
              </a:rPr>
              <a:t> consumers are the fastest-growing market segment.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52800" y="2590800"/>
            <a:ext cx="5105400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Having </a:t>
            </a:r>
            <a:r>
              <a:rPr lang="en-US" sz="3200" b="1" i="1" dirty="0">
                <a:solidFill>
                  <a:srgbClr val="00B050"/>
                </a:solidFill>
                <a:latin typeface="+mn-lt"/>
                <a:cs typeface="+mn-cs"/>
              </a:rPr>
              <a:t>Spanish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 fluency on your resume will give you an advantage over your competitor.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6389" name="Picture 2" descr="http://www.resume-help.org/images/project_manager_resume_examp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24511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104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3657600" cy="1981200"/>
          </a:xfrm>
        </p:spPr>
        <p:txBody>
          <a:bodyPr/>
          <a:lstStyle/>
          <a:p>
            <a:pPr algn="r"/>
            <a:r>
              <a:rPr lang="en-US" smtClean="0">
                <a:solidFill>
                  <a:schemeClr val="bg1"/>
                </a:solidFill>
              </a:rPr>
              <a:t>Knowing Spanish is helpful if you work in </a:t>
            </a:r>
            <a:r>
              <a:rPr lang="en-US" b="1" smtClean="0">
                <a:solidFill>
                  <a:srgbClr val="05325B"/>
                </a:solidFill>
              </a:rPr>
              <a:t>healthcare</a:t>
            </a:r>
            <a:r>
              <a:rPr lang="en-US" smtClean="0">
                <a:solidFill>
                  <a:srgbClr val="05325B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or</a:t>
            </a:r>
            <a:r>
              <a:rPr lang="en-US" smtClean="0"/>
              <a:t> </a:t>
            </a:r>
            <a:r>
              <a:rPr lang="en-US" b="1" smtClean="0">
                <a:solidFill>
                  <a:srgbClr val="FF33CC"/>
                </a:solidFill>
              </a:rPr>
              <a:t>education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r>
              <a:rPr lang="en-US" smtClean="0"/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19600" y="4648200"/>
            <a:ext cx="3505200" cy="1752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The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building trades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are employing more and more Spanish speaking workers.</a:t>
            </a:r>
          </a:p>
        </p:txBody>
      </p:sp>
      <p:pic>
        <p:nvPicPr>
          <p:cNvPr id="17412" name="Picture 2" descr="http://www.allhealthjobs.com/images/doctor-nurse-surge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"/>
            <a:ext cx="3679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www.scps.k12.fl.us/HR/_img/teache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http://www.thelakesideschool.org/pages/programs/images/Bldg-Trad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971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386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2438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If you are </a:t>
            </a:r>
            <a:r>
              <a:rPr lang="en-US" b="1" i="1" smtClean="0">
                <a:solidFill>
                  <a:srgbClr val="FF0000"/>
                </a:solidFill>
              </a:rPr>
              <a:t>bilingual</a:t>
            </a:r>
            <a:r>
              <a:rPr lang="en-US" smtClean="0">
                <a:solidFill>
                  <a:schemeClr val="bg1"/>
                </a:solidFill>
              </a:rPr>
              <a:t>, you will have </a:t>
            </a:r>
            <a:r>
              <a:rPr lang="en-US" sz="4000" b="1" smtClean="0">
                <a:solidFill>
                  <a:srgbClr val="00B050"/>
                </a:solidFill>
              </a:rPr>
              <a:t>more career choices</a:t>
            </a: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than your </a:t>
            </a:r>
            <a:r>
              <a:rPr lang="en-US" b="1" i="1" smtClean="0">
                <a:solidFill>
                  <a:srgbClr val="0070C0"/>
                </a:solidFill>
              </a:rPr>
              <a:t>monolingual</a:t>
            </a: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counterpart. </a:t>
            </a:r>
          </a:p>
        </p:txBody>
      </p:sp>
      <p:pic>
        <p:nvPicPr>
          <p:cNvPr id="53250" name="Picture 2" descr="http://spanish-translation-blog.spanishtranslation.us/wp-content/uploads/2008/08/jc-pen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6670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795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3276600" cy="3581400"/>
          </a:xfrm>
        </p:spPr>
        <p:txBody>
          <a:bodyPr/>
          <a:lstStyle/>
          <a:p>
            <a:pPr algn="r"/>
            <a:r>
              <a:rPr lang="en-US" b="1" smtClean="0">
                <a:solidFill>
                  <a:srgbClr val="00B050"/>
                </a:solidFill>
              </a:rPr>
              <a:t>Globalization</a:t>
            </a:r>
            <a:r>
              <a:rPr lang="en-US" b="1" smtClean="0">
                <a:solidFill>
                  <a:schemeClr val="bg1"/>
                </a:solidFill>
              </a:rPr>
              <a:t>, with it's 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free trade agreements, 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is shrinking 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the business 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world. 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9460" name="Picture 2" descr="http://www.uweb.ucsb.edu/~rachelreeves/globaliz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57200"/>
            <a:ext cx="47482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143000" y="5105400"/>
            <a:ext cx="64008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Those who know more than one language will have an </a:t>
            </a:r>
            <a:r>
              <a:rPr lang="en-US" sz="2800" b="1" dirty="0">
                <a:solidFill>
                  <a:srgbClr val="00B050"/>
                </a:solidFill>
                <a:latin typeface="+mn-lt"/>
                <a:cs typeface="+mn-cs"/>
              </a:rPr>
              <a:t>advantage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.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766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6866" name="Picture 2" descr="http://apod.nasa.gov/apod/image/0512/m31_gendler_Nmosai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Subtitle 2"/>
          <p:cNvSpPr>
            <a:spLocks noGrp="1"/>
          </p:cNvSpPr>
          <p:nvPr>
            <p:ph type="subTitle" idx="1"/>
          </p:nvPr>
        </p:nvSpPr>
        <p:spPr>
          <a:xfrm>
            <a:off x="2743200" y="0"/>
            <a:ext cx="6400800" cy="1295400"/>
          </a:xfrm>
        </p:spPr>
        <p:txBody>
          <a:bodyPr/>
          <a:lstStyle/>
          <a:p>
            <a:r>
              <a:rPr lang="en-US" b="1" smtClean="0"/>
              <a:t>Learning </a:t>
            </a:r>
            <a:r>
              <a:rPr lang="en-US" b="1" i="1" smtClean="0"/>
              <a:t>Spanish</a:t>
            </a:r>
            <a:r>
              <a:rPr lang="en-US" b="1" smtClean="0"/>
              <a:t> will (truly) </a:t>
            </a:r>
            <a:br>
              <a:rPr lang="en-US" b="1" smtClean="0"/>
            </a:br>
            <a:r>
              <a:rPr lang="en-US" b="1" smtClean="0"/>
              <a:t>expand your universe.</a:t>
            </a:r>
            <a:endParaRPr lang="en-US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2578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800" dirty="0">
                <a:latin typeface="+mn-lt"/>
                <a:cs typeface="+mn-cs"/>
              </a:rPr>
              <a:t>“…the limits of my language are the limits of my universe...“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dirty="0">
                <a:latin typeface="+mn-lt"/>
                <a:cs typeface="+mn-cs"/>
              </a:rPr>
              <a:t>Austrian philosopher Ludwig Wittgenstein</a:t>
            </a:r>
          </a:p>
        </p:txBody>
      </p:sp>
    </p:spTree>
    <p:custDataLst>
      <p:tags r:id="rId1"/>
    </p:custDataLst>
  </p:cSld>
  <p:clrMapOvr>
    <a:masterClrMapping/>
  </p:clrMapOvr>
  <p:transition spd="slow" advTm="973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5638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As the Hispanic population continues to grow at a disproportionate rate, it becomes more likely that you  </a:t>
            </a:r>
            <a:r>
              <a:rPr lang="en-US" sz="3600" b="1" i="1" dirty="0" smtClean="0">
                <a:solidFill>
                  <a:srgbClr val="0070C0"/>
                </a:solidFill>
              </a:rPr>
              <a:t>marry</a:t>
            </a:r>
            <a:r>
              <a:rPr lang="en-US" sz="3600" b="1" dirty="0" smtClean="0">
                <a:solidFill>
                  <a:srgbClr val="C00000"/>
                </a:solidFill>
              </a:rPr>
              <a:t> into a Spanish speaking family, have Spanish speaking </a:t>
            </a:r>
            <a:r>
              <a:rPr lang="en-US" sz="3600" b="1" i="1" dirty="0" smtClean="0">
                <a:solidFill>
                  <a:srgbClr val="0070C0"/>
                </a:solidFill>
              </a:rPr>
              <a:t>neighbors</a:t>
            </a:r>
            <a:r>
              <a:rPr lang="en-US" sz="3600" b="1" dirty="0" smtClean="0">
                <a:solidFill>
                  <a:srgbClr val="C00000"/>
                </a:solidFill>
              </a:rPr>
              <a:t> or encounter Spanish speaking people in your </a:t>
            </a:r>
            <a:r>
              <a:rPr lang="en-US" sz="3600" b="1" i="1" dirty="0" smtClean="0">
                <a:solidFill>
                  <a:srgbClr val="0070C0"/>
                </a:solidFill>
              </a:rPr>
              <a:t>daily</a:t>
            </a:r>
            <a:r>
              <a:rPr lang="en-US" sz="3600" b="1" dirty="0" smtClean="0">
                <a:solidFill>
                  <a:srgbClr val="C00000"/>
                </a:solidFill>
              </a:rPr>
              <a:t> rounds. </a:t>
            </a:r>
          </a:p>
        </p:txBody>
      </p:sp>
    </p:spTree>
    <p:custDataLst>
      <p:tags r:id="rId1"/>
    </p:custDataLst>
  </p:cSld>
  <p:clrMapOvr>
    <a:masterClrMapping/>
  </p:clrMapOvr>
  <p:transition spd="slow" advTm="1244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457200"/>
            <a:ext cx="3505200" cy="1524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rgbClr val="00B050"/>
                </a:solidFill>
              </a:rPr>
              <a:t>Spanish, </a:t>
            </a:r>
            <a:endParaRPr lang="en-US" b="1" dirty="0" smtClean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00B050"/>
                </a:solidFill>
              </a:rPr>
              <a:t>Spanish </a:t>
            </a:r>
            <a:r>
              <a:rPr lang="en-US" sz="3900" b="1" dirty="0">
                <a:solidFill>
                  <a:schemeClr val="bg1"/>
                </a:solidFill>
              </a:rPr>
              <a:t>everywhere</a:t>
            </a:r>
            <a:r>
              <a:rPr lang="en-US" sz="39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9332" name="Picture 4" descr="http://www.omhrc.gov/images/DSHispanicsLatinos/images/DSHispanicLati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54038"/>
            <a:ext cx="50292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2000" y="4419600"/>
            <a:ext cx="7391400" cy="137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There will continue to be an enormous increase in </a:t>
            </a:r>
            <a:r>
              <a:rPr lang="en-US" sz="3200" b="1" i="1" dirty="0">
                <a:solidFill>
                  <a:srgbClr val="00B050"/>
                </a:solidFill>
                <a:latin typeface="+mn-lt"/>
                <a:cs typeface="+mn-cs"/>
              </a:rPr>
              <a:t>Spanish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language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usage in the 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U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+mn-cs"/>
              </a:rPr>
              <a:t>n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+mn-cs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e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+mn-cs"/>
              </a:rPr>
              <a:t>d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 S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+mn-cs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+mn-cs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e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+mn-cs"/>
              </a:rPr>
              <a:t>s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  <a:r>
              <a:rPr lang="en-US" sz="3200" dirty="0"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112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4343400" cy="15240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Spanish speakers are no longer on just the border states and big cities.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1905000"/>
            <a:ext cx="36576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800" b="1" dirty="0">
                <a:solidFill>
                  <a:srgbClr val="CC6600"/>
                </a:solidFill>
                <a:latin typeface="+mn-lt"/>
                <a:cs typeface="+mn-cs"/>
              </a:rPr>
              <a:t>Today, nearly all areas have an Hispanic population.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81400" y="4343400"/>
            <a:ext cx="42672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  <a:cs typeface="+mn-cs"/>
              </a:rPr>
              <a:t>Wouldn't it be nice to say hello and chat with your fellow </a:t>
            </a:r>
            <a:r>
              <a:rPr lang="en-US" sz="2800" b="1" dirty="0" err="1">
                <a:solidFill>
                  <a:srgbClr val="002060"/>
                </a:solidFill>
                <a:latin typeface="+mn-lt"/>
                <a:cs typeface="+mn-cs"/>
              </a:rPr>
              <a:t>paisanos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+mn-cs"/>
              </a:rPr>
              <a:t> (countrymen)?</a:t>
            </a:r>
          </a:p>
        </p:txBody>
      </p:sp>
      <p:pic>
        <p:nvPicPr>
          <p:cNvPr id="22534" name="Picture 2" descr="http://crownseo.com/images/hispanic_popul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4332288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http://rlv.zcache.com/hola_postcard-p239852916648575817trdg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962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"/>
            <a:ext cx="6400800" cy="12192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Knowing Spanish will completely transform your travel experience.</a:t>
            </a: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5257800"/>
            <a:ext cx="86106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An </a:t>
            </a:r>
            <a:r>
              <a:rPr lang="en-US" sz="3600" b="1" i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incredible adventure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awaits</a:t>
            </a:r>
            <a:r>
              <a:rPr lang="en-US" sz="2800" b="1" i="1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the traveler who speaks Spanish. </a:t>
            </a:r>
          </a:p>
        </p:txBody>
      </p:sp>
      <p:pic>
        <p:nvPicPr>
          <p:cNvPr id="23556" name="Picture 4" descr="http://www.atschool.net/images08/pics/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7912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1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6400800" cy="1905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If you only speak English, you will visit only tourist attractions where everyone speaks some English. </a:t>
            </a:r>
          </a:p>
        </p:txBody>
      </p:sp>
      <p:pic>
        <p:nvPicPr>
          <p:cNvPr id="28674" name="Picture 2" descr="http://timesofindia.indiatimes.com/photo.cms?photoid=2927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150" y="2667000"/>
            <a:ext cx="45148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9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2057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you travel to a Spanish-speaking country, knowing the language will allow you change from  </a:t>
            </a:r>
            <a:r>
              <a:rPr lang="en-US" b="1" i="1" dirty="0" smtClean="0">
                <a:solidFill>
                  <a:srgbClr val="0070C0"/>
                </a:solidFill>
              </a:rPr>
              <a:t>observer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sz="4000" b="1" dirty="0" smtClean="0">
                <a:solidFill>
                  <a:srgbClr val="FF0000"/>
                </a:solidFill>
              </a:rPr>
              <a:t>participant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580" name="Picture 4" descr="http://www.lostgeneration.com/images/pamplon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28800"/>
            <a:ext cx="64277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2 Lagrimas del Cielo (Tears from the Sky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4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0668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Knowing how to speak </a:t>
            </a:r>
            <a:r>
              <a:rPr lang="en-US" b="1" smtClean="0">
                <a:solidFill>
                  <a:srgbClr val="00B050"/>
                </a:solidFill>
              </a:rPr>
              <a:t>Spanish</a:t>
            </a:r>
            <a:r>
              <a:rPr lang="en-US" b="1" smtClean="0">
                <a:solidFill>
                  <a:schemeClr val="bg1"/>
                </a:solidFill>
              </a:rPr>
              <a:t> will enable you to help others.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.inlinguametrony.com/images/language_translators_interpre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890713"/>
            <a:ext cx="4724400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" y="1752600"/>
            <a:ext cx="21336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You can help </a:t>
            </a:r>
            <a:r>
              <a:rPr lang="en-US" sz="2800" b="1" dirty="0">
                <a:solidFill>
                  <a:srgbClr val="00B050"/>
                </a:solidFill>
                <a:latin typeface="+mn-lt"/>
                <a:cs typeface="+mn-cs"/>
              </a:rPr>
              <a:t>Spanish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 speakers who don't speak </a:t>
            </a:r>
            <a:r>
              <a:rPr lang="en-US" sz="2800" b="1" dirty="0">
                <a:solidFill>
                  <a:srgbClr val="0070C0"/>
                </a:solidFill>
                <a:latin typeface="+mn-lt"/>
                <a:cs typeface="+mn-cs"/>
              </a:rPr>
              <a:t>English…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10400" y="3200400"/>
            <a:ext cx="1905000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…and </a:t>
            </a:r>
            <a:r>
              <a:rPr lang="en-US" sz="2800" b="1" dirty="0">
                <a:solidFill>
                  <a:srgbClr val="0070C0"/>
                </a:solidFill>
                <a:latin typeface="+mn-lt"/>
                <a:cs typeface="+mn-cs"/>
              </a:rPr>
              <a:t>English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speakers who don't speak </a:t>
            </a:r>
            <a:r>
              <a:rPr lang="en-US" sz="2800" b="1" dirty="0">
                <a:solidFill>
                  <a:srgbClr val="00B050"/>
                </a:solidFill>
                <a:latin typeface="+mn-lt"/>
                <a:cs typeface="+mn-cs"/>
              </a:rPr>
              <a:t>Spanish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ransition spd="slow" advTm="979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"/>
            <a:ext cx="6400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There are people in Spanish-speaking nations in serious need.</a:t>
            </a:r>
            <a:endParaRPr lang="en-US" dirty="0" smtClean="0"/>
          </a:p>
        </p:txBody>
      </p:sp>
      <p:pic>
        <p:nvPicPr>
          <p:cNvPr id="7" name="Picture 4" descr="http://www.pulitzer.org/imported-data/year/2003/feature-photography/works/enriqu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8" y="1268413"/>
            <a:ext cx="7878762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534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482" name="Picture 2" descr="http://www.globalenvision.org/articleimages/waterborne_slideshow/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2892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vivirlatino.com/i/2007/09/Mexico%20040573F-credit%20Maurizio%20Ram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52400"/>
            <a:ext cx="28956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http://www.directorsofchange.com/files/thumbnail/poverty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9000" y="4692650"/>
            <a:ext cx="30226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638800" cy="1143000"/>
          </a:xfrm>
        </p:spPr>
        <p:txBody>
          <a:bodyPr/>
          <a:lstStyle/>
          <a:p>
            <a:r>
              <a:rPr lang="en-US" b="1" smtClean="0">
                <a:solidFill>
                  <a:srgbClr val="00B050"/>
                </a:solidFill>
              </a:rPr>
              <a:t>There are people in Spanish-speaking nations in serious need.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ransition spd="slow" advTm="1134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"/>
            <a:ext cx="3962400" cy="6019800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B050"/>
                </a:solidFill>
              </a:rPr>
              <a:t>Learning Spanish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B050"/>
                </a:solidFill>
              </a:rPr>
              <a:t>will prepare you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B050"/>
                </a:solidFill>
              </a:rPr>
              <a:t>for taking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B050"/>
                </a:solidFill>
              </a:rPr>
              <a:t>the next 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00B050"/>
                </a:solidFill>
              </a:rPr>
              <a:t>step,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31074" name="Picture 2" descr="http://images.world66.com/sl/um/_q/slum_quarter_in_th_1_gallery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33400"/>
            <a:ext cx="45148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1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"/>
            <a:ext cx="6400800" cy="609600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--- actually going there and… </a:t>
            </a:r>
            <a:br>
              <a:rPr lang="en-US" sz="1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5867400"/>
            <a:ext cx="6400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  <a:cs typeface="+mn-cs"/>
              </a:rPr>
              <a:t>…making a difference!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34818" name="Picture 2" descr="http://www.genderandhealth.ca/en/modules/poverty/imageContent/JBUHX86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00" y="838200"/>
            <a:ext cx="6616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907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85800"/>
            <a:ext cx="7162800" cy="54864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</a:rPr>
              <a:t>Learn a language </a:t>
            </a:r>
            <a:r>
              <a:rPr lang="en-US" sz="3500" b="1" dirty="0">
                <a:solidFill>
                  <a:srgbClr val="FF0000"/>
                </a:solidFill>
              </a:rPr>
              <a:t>for language's sake</a:t>
            </a:r>
            <a:r>
              <a:rPr lang="en-US" sz="3500" b="1" dirty="0" smtClean="0">
                <a:solidFill>
                  <a:srgbClr val="FF000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While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latin typeface="Copperplate Gothic Bold" pitchFamily="34" charset="0"/>
                <a:cs typeface="FrankRuehl" pitchFamily="34" charset="-79"/>
              </a:rPr>
              <a:t>Johann </a:t>
            </a:r>
            <a:r>
              <a:rPr lang="en-US" dirty="0">
                <a:solidFill>
                  <a:schemeClr val="bg1"/>
                </a:solidFill>
                <a:latin typeface="Copperplate Gothic Bold" pitchFamily="34" charset="0"/>
                <a:cs typeface="FrankRuehl" pitchFamily="34" charset="-79"/>
              </a:rPr>
              <a:t>Wolfgang von Goethe </a:t>
            </a:r>
            <a:r>
              <a:rPr lang="en-US" dirty="0" smtClean="0">
                <a:solidFill>
                  <a:schemeClr val="bg1"/>
                </a:solidFill>
                <a:latin typeface="Copperplate Gothic Bold" pitchFamily="34" charset="0"/>
                <a:cs typeface="FrankRuehl" pitchFamily="34" charset="-79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opperplate Gothic Bold" pitchFamily="34" charset="0"/>
                <a:cs typeface="FrankRuehl" pitchFamily="34" charset="-79"/>
              </a:rPr>
            </a:br>
            <a:r>
              <a:rPr lang="en-US" dirty="0" smtClean="0">
                <a:solidFill>
                  <a:schemeClr val="bg1"/>
                </a:solidFill>
              </a:rPr>
              <a:t>may </a:t>
            </a:r>
            <a:r>
              <a:rPr lang="en-US" dirty="0">
                <a:solidFill>
                  <a:schemeClr val="bg1"/>
                </a:solidFill>
              </a:rPr>
              <a:t>have been exaggerating when he said, 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"</a:t>
            </a:r>
            <a:r>
              <a:rPr lang="en-US" dirty="0">
                <a:solidFill>
                  <a:schemeClr val="bg1"/>
                </a:solidFill>
              </a:rPr>
              <a:t>he who knows no foreign language,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knows </a:t>
            </a:r>
            <a:r>
              <a:rPr lang="en-US" dirty="0">
                <a:solidFill>
                  <a:schemeClr val="bg1"/>
                </a:solidFill>
              </a:rPr>
              <a:t>nothing of his own," 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cannot be denied that by studying </a:t>
            </a:r>
            <a:r>
              <a:rPr lang="en-US" b="1" i="1" dirty="0">
                <a:solidFill>
                  <a:srgbClr val="00B050"/>
                </a:solidFill>
              </a:rPr>
              <a:t>Spanish</a:t>
            </a:r>
            <a:r>
              <a:rPr lang="en-US" dirty="0">
                <a:solidFill>
                  <a:schemeClr val="bg1"/>
                </a:solidFill>
              </a:rPr>
              <a:t> you will without doubt gain a better understanding of </a:t>
            </a:r>
            <a:r>
              <a:rPr lang="en-US" b="1" i="1" dirty="0">
                <a:solidFill>
                  <a:srgbClr val="0070C0"/>
                </a:solidFill>
              </a:rPr>
              <a:t>English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01 Rumba Mia (My Rumba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365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696200" cy="13716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There are over 33 million </a:t>
            </a:r>
            <a:r>
              <a:rPr lang="en-US" sz="4000" b="1" i="1" smtClean="0">
                <a:solidFill>
                  <a:srgbClr val="00B050"/>
                </a:solidFill>
              </a:rPr>
              <a:t>Spanish</a:t>
            </a:r>
            <a:r>
              <a:rPr lang="en-US" sz="4000" smtClean="0"/>
              <a:t> </a:t>
            </a:r>
            <a:r>
              <a:rPr lang="en-US" smtClean="0">
                <a:solidFill>
                  <a:schemeClr val="bg1"/>
                </a:solidFill>
              </a:rPr>
              <a:t>speakers in the </a:t>
            </a:r>
            <a:r>
              <a:rPr lang="en-US" b="1" smtClean="0">
                <a:solidFill>
                  <a:srgbClr val="FF0000"/>
                </a:solidFill>
              </a:rPr>
              <a:t>U</a:t>
            </a:r>
            <a:r>
              <a:rPr lang="en-US" b="1" smtClean="0">
                <a:solidFill>
                  <a:srgbClr val="002060"/>
                </a:solidFill>
              </a:rPr>
              <a:t>n</a:t>
            </a:r>
            <a:r>
              <a:rPr lang="en-US" b="1" smtClean="0">
                <a:solidFill>
                  <a:srgbClr val="FF0000"/>
                </a:solidFill>
              </a:rPr>
              <a:t>i</a:t>
            </a:r>
            <a:r>
              <a:rPr lang="en-US" b="1" smtClean="0">
                <a:solidFill>
                  <a:srgbClr val="002060"/>
                </a:solidFill>
              </a:rPr>
              <a:t>t</a:t>
            </a:r>
            <a:r>
              <a:rPr lang="en-US" b="1" smtClean="0">
                <a:solidFill>
                  <a:srgbClr val="FF0000"/>
                </a:solidFill>
              </a:rPr>
              <a:t>e</a:t>
            </a:r>
            <a:r>
              <a:rPr lang="en-US" b="1" smtClean="0">
                <a:solidFill>
                  <a:srgbClr val="002060"/>
                </a:solidFill>
              </a:rPr>
              <a:t>d</a:t>
            </a:r>
            <a:r>
              <a:rPr lang="en-US" b="1" smtClean="0">
                <a:solidFill>
                  <a:srgbClr val="FF0000"/>
                </a:solidFill>
              </a:rPr>
              <a:t> S</a:t>
            </a:r>
            <a:r>
              <a:rPr lang="en-US" b="1" smtClean="0">
                <a:solidFill>
                  <a:srgbClr val="002060"/>
                </a:solidFill>
              </a:rPr>
              <a:t>t</a:t>
            </a:r>
            <a:r>
              <a:rPr lang="en-US" b="1" smtClean="0">
                <a:solidFill>
                  <a:srgbClr val="FF0000"/>
                </a:solidFill>
              </a:rPr>
              <a:t>a</a:t>
            </a:r>
            <a:r>
              <a:rPr lang="en-US" b="1" smtClean="0">
                <a:solidFill>
                  <a:srgbClr val="002060"/>
                </a:solidFill>
              </a:rPr>
              <a:t>t</a:t>
            </a:r>
            <a:r>
              <a:rPr lang="en-US" b="1" smtClean="0">
                <a:solidFill>
                  <a:srgbClr val="FF0000"/>
                </a:solidFill>
              </a:rPr>
              <a:t>e</a:t>
            </a:r>
            <a:r>
              <a:rPr lang="en-US" b="1" smtClean="0">
                <a:solidFill>
                  <a:srgbClr val="002060"/>
                </a:solidFill>
              </a:rPr>
              <a:t>s.</a:t>
            </a:r>
            <a:r>
              <a:rPr lang="en-US" smtClean="0"/>
              <a:t>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343400"/>
            <a:ext cx="64008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Over 40% of the population growth will be among the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b="1" i="1" dirty="0">
                <a:solidFill>
                  <a:srgbClr val="00B050"/>
                </a:solidFill>
                <a:latin typeface="+mn-lt"/>
                <a:cs typeface="+mn-cs"/>
              </a:rPr>
              <a:t>Hispanic</a:t>
            </a:r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people. </a:t>
            </a:r>
          </a:p>
        </p:txBody>
      </p:sp>
      <p:pic>
        <p:nvPicPr>
          <p:cNvPr id="87042" name="Picture 2" descr="http://api.ning.com/files/tCViiwZQfSwM4hJBPHwzGwaZY-F53hTXK7PozlLR4D55MOHE3sk-jV6CXXa2s1OBsRDFqJxcL65gYO1flER22TL5PL4vut73/hab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600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612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2771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6400800" cy="1676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Spanish is a "Romance" language. It is derived from Latin, the language of the ancient Roman Empire. 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6386" name="Picture 2" descr="http://ministerofblog.files.wordpress.com/2008/12/ancient-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53340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229600" cy="2514600"/>
          </a:xfr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Since many English words are also of Latin origin, when you learn vocabulary in Spanish you will simultaneously be </a:t>
            </a:r>
            <a:r>
              <a:rPr lang="en-US" sz="4400" smtClean="0">
                <a:solidFill>
                  <a:srgbClr val="FF0000"/>
                </a:solidFill>
              </a:rPr>
              <a:t>expanding</a:t>
            </a:r>
            <a:r>
              <a:rPr lang="en-US" sz="3200" smtClean="0">
                <a:solidFill>
                  <a:schemeClr val="bg1"/>
                </a:solidFill>
              </a:rPr>
              <a:t> your English vocabulary. </a:t>
            </a:r>
          </a:p>
        </p:txBody>
      </p:sp>
      <p:pic>
        <p:nvPicPr>
          <p:cNvPr id="133122" name="Picture 2" descr="http://kunthy.files.wordpress.com/2007/05/vocabul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81400"/>
            <a:ext cx="28384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4819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"/>
            <a:ext cx="6400800" cy="21336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You will also find that your understanding of the deep meaning of these Latin based English words is greatly enhanced. </a:t>
            </a:r>
          </a:p>
        </p:txBody>
      </p:sp>
      <p:pic>
        <p:nvPicPr>
          <p:cNvPr id="34820" name="Picture 2" descr="http://upload.wikimedia.org/wikipedia/commons/6/6e/Latin_diction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0"/>
            <a:ext cx="537845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2057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Spanish </a:t>
            </a:r>
            <a:r>
              <a:rPr lang="en-US" b="1" dirty="0" smtClean="0">
                <a:solidFill>
                  <a:srgbClr val="0070C0"/>
                </a:solidFill>
              </a:rPr>
              <a:t>grammar</a:t>
            </a:r>
            <a:r>
              <a:rPr lang="en-US" b="1" dirty="0" smtClean="0">
                <a:solidFill>
                  <a:srgbClr val="C00000"/>
                </a:solidFill>
              </a:rPr>
              <a:t> is </a:t>
            </a:r>
            <a:r>
              <a:rPr lang="en-US" b="1" i="1" dirty="0" smtClean="0">
                <a:solidFill>
                  <a:schemeClr val="bg1"/>
                </a:solidFill>
              </a:rPr>
              <a:t>similar</a:t>
            </a:r>
            <a:r>
              <a:rPr lang="en-US" b="1" dirty="0" smtClean="0">
                <a:solidFill>
                  <a:srgbClr val="C00000"/>
                </a:solidFill>
              </a:rPr>
              <a:t> to English, as well as </a:t>
            </a:r>
            <a:r>
              <a:rPr lang="en-US" b="1" i="1" dirty="0" smtClean="0">
                <a:solidFill>
                  <a:schemeClr val="bg1"/>
                </a:solidFill>
              </a:rPr>
              <a:t>different</a:t>
            </a:r>
            <a:r>
              <a:rPr lang="en-US" b="1" dirty="0" smtClean="0">
                <a:solidFill>
                  <a:srgbClr val="C00000"/>
                </a:solidFill>
              </a:rPr>
              <a:t>. This will raise your </a:t>
            </a:r>
            <a:r>
              <a:rPr lang="en-US" b="1" dirty="0" smtClean="0">
                <a:solidFill>
                  <a:srgbClr val="0070C0"/>
                </a:solidFill>
              </a:rPr>
              <a:t>awareness of </a:t>
            </a:r>
            <a:r>
              <a:rPr lang="en-US" b="1" i="1" dirty="0" smtClean="0">
                <a:solidFill>
                  <a:schemeClr val="bg1"/>
                </a:solidFill>
              </a:rPr>
              <a:t>English</a:t>
            </a:r>
            <a:r>
              <a:rPr lang="en-US" b="1" dirty="0" smtClean="0">
                <a:solidFill>
                  <a:srgbClr val="0070C0"/>
                </a:solidFill>
              </a:rPr>
              <a:t> grammar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35844" name="Picture 2" descr="http://thewritegal.files.wordpress.com/2009/02/grammar-police.png?w=179&amp;h=210&amp;h=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75" y="2209800"/>
            <a:ext cx="3654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7696200" cy="1752600"/>
          </a:xfrm>
        </p:spPr>
        <p:txBody>
          <a:bodyPr/>
          <a:lstStyle/>
          <a:p>
            <a:r>
              <a:rPr lang="en-US" sz="4400" b="1" smtClean="0">
                <a:solidFill>
                  <a:srgbClr val="7030A0"/>
                </a:solidFill>
              </a:rPr>
              <a:t>Spanish is one of the easiest languages to learn.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2828925"/>
            <a:ext cx="7696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Book Antiqua" pitchFamily="18" charset="0"/>
              </a:rPr>
              <a:t>Because Spanish is nearly </a:t>
            </a:r>
            <a:r>
              <a:rPr lang="en-US" sz="4000" b="1" i="1">
                <a:solidFill>
                  <a:schemeClr val="bg1"/>
                </a:solidFill>
                <a:latin typeface="Book Antiqua" pitchFamily="18" charset="0"/>
              </a:rPr>
              <a:t>phonetically perfect</a:t>
            </a:r>
            <a:r>
              <a:rPr lang="en-US" sz="4000">
                <a:solidFill>
                  <a:srgbClr val="FF0000"/>
                </a:solidFill>
                <a:latin typeface="Book Antiqua" pitchFamily="18" charset="0"/>
              </a:rPr>
              <a:t>, you can look at almost any word and know how to pronounce it. </a:t>
            </a:r>
          </a:p>
        </p:txBody>
      </p:sp>
    </p:spTree>
  </p:cSld>
  <p:clrMapOvr>
    <a:masterClrMapping/>
  </p:clrMapOvr>
  <p:transition spd="slow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7891" name="Subtitle 2"/>
          <p:cNvSpPr>
            <a:spLocks noGrp="1"/>
          </p:cNvSpPr>
          <p:nvPr>
            <p:ph type="subTitle" idx="1"/>
          </p:nvPr>
        </p:nvSpPr>
        <p:spPr>
          <a:xfrm>
            <a:off x="838200" y="228600"/>
            <a:ext cx="7467600" cy="25146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If you learn a third language, such as </a:t>
            </a:r>
            <a:r>
              <a:rPr lang="en-US" b="1" smtClean="0">
                <a:solidFill>
                  <a:srgbClr val="0070C0"/>
                </a:solidFill>
              </a:rPr>
              <a:t>French</a:t>
            </a:r>
            <a:r>
              <a:rPr lang="en-US" smtClean="0">
                <a:solidFill>
                  <a:schemeClr val="bg1"/>
                </a:solidFill>
              </a:rPr>
              <a:t>, </a:t>
            </a:r>
            <a:r>
              <a:rPr lang="en-US" b="1" smtClean="0">
                <a:solidFill>
                  <a:srgbClr val="FF0000"/>
                </a:solidFill>
              </a:rPr>
              <a:t>Italian</a:t>
            </a:r>
            <a:r>
              <a:rPr lang="en-US" smtClean="0">
                <a:solidFill>
                  <a:schemeClr val="bg1"/>
                </a:solidFill>
              </a:rPr>
              <a:t>, </a:t>
            </a:r>
            <a:r>
              <a:rPr lang="en-US" b="1" smtClean="0">
                <a:solidFill>
                  <a:srgbClr val="00B050"/>
                </a:solidFill>
              </a:rPr>
              <a:t>Portuguese</a:t>
            </a:r>
            <a:r>
              <a:rPr lang="en-US" smtClean="0">
                <a:solidFill>
                  <a:schemeClr val="bg1"/>
                </a:solidFill>
              </a:rPr>
              <a:t> or </a:t>
            </a:r>
            <a:r>
              <a:rPr lang="en-US" b="1" smtClean="0">
                <a:solidFill>
                  <a:srgbClr val="7030A0"/>
                </a:solidFill>
              </a:rPr>
              <a:t>Romanian</a:t>
            </a:r>
            <a:r>
              <a:rPr lang="en-US" smtClean="0">
                <a:solidFill>
                  <a:schemeClr val="bg1"/>
                </a:solidFill>
              </a:rPr>
              <a:t>,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already knowing Spanish will be a huge advantage because these languages, too, are Romance Languages.</a:t>
            </a:r>
          </a:p>
        </p:txBody>
      </p:sp>
      <p:pic>
        <p:nvPicPr>
          <p:cNvPr id="10242" name="Picture 2" descr="http://www.uvm.edu/~romlang/roman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90800"/>
            <a:ext cx="5238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620000" cy="9144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Learning Spanish will allow you to better appreciate </a:t>
            </a:r>
            <a:r>
              <a:rPr lang="en-US" b="1" i="1" dirty="0">
                <a:solidFill>
                  <a:srgbClr val="FF0000"/>
                </a:solidFill>
              </a:rPr>
              <a:t>Hispanic cultural contributions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648200"/>
            <a:ext cx="64008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Developing a deeper understanding of Hispanic culture is becoming more and more important. </a:t>
            </a:r>
          </a:p>
        </p:txBody>
      </p:sp>
      <p:pic>
        <p:nvPicPr>
          <p:cNvPr id="8194" name="Picture 2" descr="http://www.itsatrip.org/!UserFiles/content_photos/arts_performers/acvb_photo_folklorico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hispanic-culture-online.com/image-files/hispanic-culture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209800"/>
            <a:ext cx="26670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www.rafaelmarquez.com.mx/images/noticias/RafaMexB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600200"/>
            <a:ext cx="2178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>
          <a:xfrm>
            <a:off x="5105400" y="457200"/>
            <a:ext cx="3505200" cy="5867400"/>
          </a:xfrm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</a:rPr>
              <a:t>Reading Latin American or Spanish newspapers and magazines will open a window into the Hispanic mind. </a:t>
            </a:r>
          </a:p>
          <a:p>
            <a:endParaRPr lang="en-US" sz="3600" b="1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http://image64.webshots.com/64/5/36/34/480753634gUOHXG_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45434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95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81400" y="5181600"/>
            <a:ext cx="51816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…to </a:t>
            </a:r>
            <a:r>
              <a:rPr lang="en-US" sz="2800" b="1" dirty="0">
                <a:solidFill>
                  <a:srgbClr val="00B050"/>
                </a:solidFill>
                <a:latin typeface="+mn-lt"/>
                <a:cs typeface="+mn-cs"/>
              </a:rPr>
              <a:t>Gabriel Garcia Marquez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b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Hispanic literary contributions are monumental.</a:t>
            </a:r>
          </a:p>
        </p:txBody>
      </p:sp>
      <p:pic>
        <p:nvPicPr>
          <p:cNvPr id="4098" name="Picture 2" descr="http://www.poster.net/picasso-pablo/picasso-pablo-don-quixote-360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76200"/>
            <a:ext cx="39020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rialynne.files.wordpress.com/2009/05/big0307387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3059113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28600" y="381000"/>
            <a:ext cx="32766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From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Miguel de Cervantes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…</a:t>
            </a: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1195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763000" cy="685800"/>
          </a:xfrm>
        </p:spPr>
        <p:txBody>
          <a:bodyPr/>
          <a:lstStyle/>
          <a:p>
            <a:pPr algn="l"/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Spanish influence on the </a:t>
            </a:r>
            <a:r>
              <a:rPr lang="en-US" sz="3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fine arts </a:t>
            </a:r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 been substantial. </a:t>
            </a:r>
          </a:p>
        </p:txBody>
      </p:sp>
      <p:pic>
        <p:nvPicPr>
          <p:cNvPr id="113668" name="Picture 4" descr="http://memex.naughtons.org/wp-content/uploads/2009/03/guer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800"/>
            <a:ext cx="4467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 descr="http://emptyeasel.com/wp-content/uploads/2007/06/thefamilyofcharles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31242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62000" y="968375"/>
            <a:ext cx="1447800" cy="5556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3600" b="1" dirty="0">
                <a:latin typeface="Bradley Hand ITC" pitchFamily="66" charset="0"/>
                <a:cs typeface="Times New Roman" pitchFamily="18" charset="0"/>
              </a:rPr>
              <a:t>Goya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556375" y="5029200"/>
            <a:ext cx="2054225" cy="56197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Bradley Hand ITC" pitchFamily="66" charset="0"/>
                <a:cs typeface="Times New Roman" pitchFamily="18" charset="0"/>
              </a:rPr>
              <a:t>Picasso</a:t>
            </a:r>
          </a:p>
        </p:txBody>
      </p:sp>
      <p:pic>
        <p:nvPicPr>
          <p:cNvPr id="15362" name="Picture 2" descr="http://www.oswego.edu/~hhouse/housewebquest/_private/images/persistenceofmem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733800"/>
            <a:ext cx="3911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743200" y="5791200"/>
            <a:ext cx="1447800" cy="5556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3600" b="1" dirty="0">
                <a:latin typeface="Bradley Hand ITC" pitchFamily="66" charset="0"/>
                <a:cs typeface="Times New Roman" pitchFamily="18" charset="0"/>
              </a:rPr>
              <a:t>Dali</a:t>
            </a:r>
          </a:p>
        </p:txBody>
      </p:sp>
      <p:pic>
        <p:nvPicPr>
          <p:cNvPr id="15364" name="Picture 4" descr="http://exterior.pntic.mec.es/fhua0001/tutelageo/Viajetoledo/velazquez-las-menin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990600"/>
            <a:ext cx="2143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248400" y="990600"/>
            <a:ext cx="2286000" cy="5556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3600" b="1" dirty="0">
                <a:latin typeface="Bradley Hand ITC" pitchFamily="66" charset="0"/>
                <a:cs typeface="Times New Roman" pitchFamily="18" charset="0"/>
              </a:rPr>
              <a:t>Velasquez</a:t>
            </a:r>
          </a:p>
        </p:txBody>
      </p:sp>
      <p:pic>
        <p:nvPicPr>
          <p:cNvPr id="15366" name="Picture 6" descr="http://moderato.files.wordpress.com/2007/06/die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990600"/>
            <a:ext cx="2565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343400" y="1654175"/>
            <a:ext cx="1447800" cy="5556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Bradley Hand ITC" pitchFamily="66" charset="0"/>
                <a:cs typeface="Times New Roman" pitchFamily="18" charset="0"/>
              </a:rPr>
              <a:t>Rivera</a:t>
            </a:r>
          </a:p>
        </p:txBody>
      </p:sp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6400800" cy="4953000"/>
          </a:xfrm>
        </p:spPr>
        <p:txBody>
          <a:bodyPr/>
          <a:lstStyle/>
          <a:p>
            <a:r>
              <a:rPr lang="en-US" sz="6000" smtClean="0">
                <a:solidFill>
                  <a:schemeClr val="bg1"/>
                </a:solidFill>
                <a:latin typeface="Copperplate Gothic Bold" pitchFamily="34" charset="0"/>
              </a:rPr>
              <a:t>The</a:t>
            </a:r>
            <a:r>
              <a:rPr lang="en-US" sz="6000" smtClean="0">
                <a:latin typeface="Copperplate Gothic Bold" pitchFamily="34" charset="0"/>
              </a:rPr>
              <a:t> </a:t>
            </a:r>
            <a:r>
              <a:rPr lang="en-US" sz="6000" i="1" smtClean="0">
                <a:solidFill>
                  <a:srgbClr val="00B050"/>
                </a:solidFill>
                <a:latin typeface="Copperplate Gothic Bold" pitchFamily="34" charset="0"/>
              </a:rPr>
              <a:t>Hispanic</a:t>
            </a:r>
            <a:r>
              <a:rPr lang="en-US" sz="6000" smtClean="0">
                <a:latin typeface="Copperplate Gothic Bold" pitchFamily="34" charset="0"/>
              </a:rPr>
              <a:t> </a:t>
            </a:r>
            <a:r>
              <a:rPr lang="en-US" sz="6000" smtClean="0">
                <a:solidFill>
                  <a:schemeClr val="bg1"/>
                </a:solidFill>
                <a:latin typeface="Copperplate Gothic Bold" pitchFamily="34" charset="0"/>
              </a:rPr>
              <a:t>population is estimated to approach </a:t>
            </a:r>
            <a:r>
              <a:rPr lang="en-US" sz="6000" smtClean="0">
                <a:solidFill>
                  <a:srgbClr val="FF0000"/>
                </a:solidFill>
                <a:latin typeface="Copperplate Gothic Bold" pitchFamily="34" charset="0"/>
              </a:rPr>
              <a:t>50 million</a:t>
            </a:r>
            <a:r>
              <a:rPr lang="en-US" sz="6000" smtClean="0">
                <a:latin typeface="Copperplate Gothic Bold" pitchFamily="34" charset="0"/>
              </a:rPr>
              <a:t> </a:t>
            </a:r>
            <a:r>
              <a:rPr lang="en-US" sz="6000" smtClean="0">
                <a:solidFill>
                  <a:schemeClr val="bg1"/>
                </a:solidFill>
                <a:latin typeface="Copperplate Gothic Bold" pitchFamily="34" charset="0"/>
              </a:rPr>
              <a:t>by the year </a:t>
            </a:r>
            <a:r>
              <a:rPr lang="en-US" sz="6000" smtClean="0">
                <a:solidFill>
                  <a:srgbClr val="FF0000"/>
                </a:solidFill>
                <a:latin typeface="Copperplate Gothic Bold" pitchFamily="34" charset="0"/>
              </a:rPr>
              <a:t>2015</a:t>
            </a:r>
            <a:r>
              <a:rPr lang="en-US" sz="6000" smtClean="0">
                <a:solidFill>
                  <a:schemeClr val="bg1"/>
                </a:solidFill>
                <a:latin typeface="Copperplate Gothic Bold" pitchFamily="34" charset="0"/>
              </a:rPr>
              <a:t>.</a:t>
            </a:r>
            <a:r>
              <a:rPr lang="en-US" sz="6000" smtClean="0">
                <a:latin typeface="Copperplate Gothic Bold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864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685800"/>
          </a:xfrm>
        </p:spPr>
        <p:txBody>
          <a:bodyPr/>
          <a:lstStyle/>
          <a:p>
            <a:r>
              <a:rPr lang="en-US" sz="4400" b="1" smtClean="0">
                <a:solidFill>
                  <a:srgbClr val="00B050"/>
                </a:solidFill>
                <a:latin typeface="Copperplate Gothic Bold" pitchFamily="34" charset="0"/>
              </a:rPr>
              <a:t>And…gastronomy! </a:t>
            </a:r>
          </a:p>
        </p:txBody>
      </p:sp>
      <p:pic>
        <p:nvPicPr>
          <p:cNvPr id="111618" name="Picture 2" descr="http://www.mexicanfoodworld.com/images/mexican-food-ch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381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 descr="http://api.ning.com/files/QzS0VrcfbYmnYNGzSlI5f7WImzDli5kHiOH27N453xu993bbR1YZNZ*lPZMq7bX0oGc28Chqxd3E5v-5-FaanpN5oeC0lQ6X/Paell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600200"/>
            <a:ext cx="35052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Picture 8" descr="http://images.citysearch.net/assets/imgdb/advertorial_profile/ca/98/V-ATLGA-55035467_ID81932_guide_inclu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600200"/>
            <a:ext cx="2552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48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16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16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16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58674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One feels a great amount of </a:t>
            </a:r>
            <a:r>
              <a:rPr lang="en-US" sz="4400" b="1" i="1" dirty="0" smtClean="0">
                <a:solidFill>
                  <a:schemeClr val="bg1"/>
                </a:solidFill>
              </a:rPr>
              <a:t>pride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4400" b="1" i="1" dirty="0" smtClean="0">
                <a:solidFill>
                  <a:schemeClr val="bg1"/>
                </a:solidFill>
              </a:rPr>
              <a:t>accomplishment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when you’ve work hard to learn a foreign language.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rgbClr val="FF33CC"/>
                </a:solidFill>
              </a:rPr>
              <a:t>Learning Spanish can be one of the most </a:t>
            </a:r>
            <a:r>
              <a:rPr lang="en-US" sz="4400" b="1" i="1" dirty="0" smtClean="0">
                <a:solidFill>
                  <a:schemeClr val="bg1"/>
                </a:solidFill>
              </a:rPr>
              <a:t>rewarding</a:t>
            </a:r>
            <a:r>
              <a:rPr lang="en-US" sz="4400" b="1" dirty="0" smtClean="0">
                <a:solidFill>
                  <a:srgbClr val="FF33CC"/>
                </a:solidFill>
              </a:rPr>
              <a:t> things you will ever do. 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 advTm="1358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5334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Whether your motivations are </a:t>
            </a:r>
            <a:r>
              <a:rPr lang="en-US" sz="4400" b="1" i="1" dirty="0" smtClean="0">
                <a:solidFill>
                  <a:schemeClr val="bg1"/>
                </a:solidFill>
              </a:rPr>
              <a:t>practical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</a:rPr>
              <a:t>intellectual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or </a:t>
            </a:r>
            <a:r>
              <a:rPr lang="en-US" sz="4400" b="1" i="1" dirty="0" smtClean="0">
                <a:solidFill>
                  <a:srgbClr val="FF0000"/>
                </a:solidFill>
              </a:rPr>
              <a:t>sentimental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, learning Spanish is something that will benefit you for the rest of your life!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959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077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Yo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hablo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espa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ñ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ol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103428" name="Picture 4" descr="http://z.about.com/d/inventors/1/0/0/D/och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13716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 descr="http://coloquio.com/famosos/BECQU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00200"/>
            <a:ext cx="1371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 descr="http://www.masterworksfineart.com/images/artists_bio/picas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600200"/>
            <a:ext cx="1479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0" descr="http://das.okstate.edu/EXCEL/Scripts/jaime-escalante_B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733800"/>
            <a:ext cx="16779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6" name="Picture 12" descr="http://qualifiedcondition.files.wordpress.com/2009/03/cesarchave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600200"/>
            <a:ext cx="14620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8" name="Picture 14" descr="http://www.biografiasyvidas.com/monografia/cervantes/fotos/cervantes_juan_de_jauregu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0525" y="1600200"/>
            <a:ext cx="2073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0" name="Picture 16" descr="http://www.tate.org.uk/images/cms/12776w_selfportraitwithmonkey_kahl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733800"/>
            <a:ext cx="18669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2" name="Picture 18" descr="http://www.chershey.com/rivera/rivera/selfportrai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3733800"/>
            <a:ext cx="17351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4" name="Picture 20" descr="http://www.terebess.hu/english/img/opaz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3733800"/>
            <a:ext cx="1852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5334000"/>
          </a:xfrm>
        </p:spPr>
        <p:txBody>
          <a:bodyPr/>
          <a:lstStyle/>
          <a:p>
            <a:r>
              <a:rPr lang="en-US" sz="9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sz="9600" b="1" smtClean="0">
                <a:solidFill>
                  <a:srgbClr val="FF0000"/>
                </a:solidFill>
              </a:rPr>
              <a:t>H</a:t>
            </a:r>
            <a:r>
              <a:rPr lang="en-US" sz="9600" b="1" smtClean="0">
                <a:solidFill>
                  <a:srgbClr val="00B050"/>
                </a:solidFill>
              </a:rPr>
              <a:t>a</a:t>
            </a:r>
            <a:r>
              <a:rPr lang="en-US" sz="9600" b="1" smtClean="0">
                <a:solidFill>
                  <a:srgbClr val="FF0000"/>
                </a:solidFill>
              </a:rPr>
              <a:t>b</a:t>
            </a:r>
            <a:r>
              <a:rPr lang="en-US" sz="9600" b="1" smtClean="0">
                <a:solidFill>
                  <a:srgbClr val="00B050"/>
                </a:solidFill>
              </a:rPr>
              <a:t>l</a:t>
            </a:r>
            <a:r>
              <a:rPr lang="en-US" sz="9600" b="1" smtClean="0">
                <a:solidFill>
                  <a:srgbClr val="FF0000"/>
                </a:solidFill>
              </a:rPr>
              <a:t>a</a:t>
            </a:r>
            <a:r>
              <a:rPr lang="en-US" sz="9600" b="1" smtClean="0">
                <a:solidFill>
                  <a:srgbClr val="00B050"/>
                </a:solidFill>
              </a:rPr>
              <a:t>s</a:t>
            </a:r>
            <a:r>
              <a:rPr lang="en-US" sz="9600" b="1" smtClean="0">
                <a:solidFill>
                  <a:srgbClr val="FF0000"/>
                </a:solidFill>
              </a:rPr>
              <a:t> </a:t>
            </a:r>
          </a:p>
          <a:p>
            <a:r>
              <a:rPr lang="en-US" sz="9600" b="1" smtClean="0">
                <a:solidFill>
                  <a:srgbClr val="FF0000"/>
                </a:solidFill>
              </a:rPr>
              <a:t>t</a:t>
            </a:r>
            <a:r>
              <a:rPr lang="en-US" sz="9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sz="9600" b="1" smtClean="0">
                <a:solidFill>
                  <a:srgbClr val="FF0000"/>
                </a:solidFill>
              </a:rPr>
              <a:t> </a:t>
            </a:r>
          </a:p>
          <a:p>
            <a:r>
              <a:rPr lang="en-US" sz="9600" b="1" smtClean="0">
                <a:solidFill>
                  <a:srgbClr val="FF0000"/>
                </a:solidFill>
              </a:rPr>
              <a:t>e</a:t>
            </a:r>
            <a:r>
              <a:rPr lang="en-US" sz="9600" b="1" smtClean="0">
                <a:solidFill>
                  <a:srgbClr val="00B050"/>
                </a:solidFill>
              </a:rPr>
              <a:t>s</a:t>
            </a:r>
            <a:r>
              <a:rPr lang="en-US" sz="9600" b="1" smtClean="0">
                <a:solidFill>
                  <a:srgbClr val="FF0000"/>
                </a:solidFill>
              </a:rPr>
              <a:t>p</a:t>
            </a:r>
            <a:r>
              <a:rPr lang="en-US" sz="9600" b="1" smtClean="0">
                <a:solidFill>
                  <a:srgbClr val="00B050"/>
                </a:solidFill>
              </a:rPr>
              <a:t>a</a:t>
            </a:r>
            <a:r>
              <a:rPr lang="en-US" sz="9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ñ</a:t>
            </a:r>
            <a:r>
              <a:rPr lang="en-US" sz="9600" b="1" smtClean="0">
                <a:solidFill>
                  <a:srgbClr val="00B050"/>
                </a:solidFill>
              </a:rPr>
              <a:t>o</a:t>
            </a:r>
            <a:r>
              <a:rPr lang="en-US" sz="9600" b="1" smtClean="0">
                <a:solidFill>
                  <a:srgbClr val="FF0000"/>
                </a:solidFill>
              </a:rPr>
              <a:t>l</a:t>
            </a:r>
            <a:r>
              <a:rPr lang="en-US" sz="9600" b="1" smtClean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3074" name="Picture 2" descr="http://www.fridaspanish.com/py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19400"/>
            <a:ext cx="51943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salamancas.com/images/spain/spain_250x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"/>
            <a:ext cx="41735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www.documenteninhetbuitenland.nl/images/machupich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avianweb.com/images/birds/parrots/macaw/scarletmaca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438400"/>
            <a:ext cx="40386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entertainmentinspain.com/flamenco%20danc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368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 descr="http://www.running-of-the-bulls-tours.com/bulls/images/p1_m01la_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457200"/>
            <a:ext cx="85296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 descr="http://www.goalvideoz.com/images/players/36893davidvil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609600"/>
            <a:ext cx="4549775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8" descr="http://www.spain4uk.co.uk/festivals_spain/images/tomato_fig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762000"/>
            <a:ext cx="86407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0" name="Picture 10" descr="http://media.collegepublisher.com/media/paper877/stills/3cbe5f7548871-48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381000"/>
            <a:ext cx="42672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2" name="Picture 12" descr="http://blogs.citypages.com/ctg/tango-0102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1676400"/>
            <a:ext cx="39624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4" name="Picture 14" descr="http://www.roatan.ws/images/roatan-island-photos/scarlet-macaw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152400"/>
            <a:ext cx="48768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6" name="Picture 16" descr="http://www.coolcreatureshotplanet.com/images/CoquiFro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457200"/>
            <a:ext cx="86407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0668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In Europe, </a:t>
            </a:r>
            <a:r>
              <a:rPr lang="en-US" b="1" i="1" smtClean="0">
                <a:solidFill>
                  <a:srgbClr val="00B050"/>
                </a:solidFill>
              </a:rPr>
              <a:t>Spanish</a:t>
            </a: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is the second most spoken language, after </a:t>
            </a:r>
            <a:r>
              <a:rPr lang="en-US" b="1" smtClean="0">
                <a:solidFill>
                  <a:srgbClr val="0070C0"/>
                </a:solidFill>
              </a:rPr>
              <a:t>English</a:t>
            </a:r>
            <a:r>
              <a:rPr lang="en-US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648200"/>
            <a:ext cx="6400800" cy="1676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With more than 300 million speakers, </a:t>
            </a:r>
            <a:r>
              <a:rPr lang="en-US" sz="3200" b="1" i="1" dirty="0">
                <a:solidFill>
                  <a:srgbClr val="00B050"/>
                </a:solidFill>
                <a:latin typeface="+mn-lt"/>
                <a:cs typeface="+mn-cs"/>
              </a:rPr>
              <a:t>Spanish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is the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fourth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 most commonly spoken language in the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world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. </a:t>
            </a:r>
          </a:p>
        </p:txBody>
      </p:sp>
      <p:pic>
        <p:nvPicPr>
          <p:cNvPr id="95234" name="Picture 2" descr="http://www.translate.com/images/content/Graphic_Spanish_Speak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52400"/>
            <a:ext cx="44561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731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2400"/>
            <a:ext cx="64008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Only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Mandarin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English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Hindi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have more speakers than </a:t>
            </a:r>
            <a:r>
              <a:rPr lang="en-US" b="1" i="1" dirty="0" smtClean="0">
                <a:solidFill>
                  <a:srgbClr val="00B050"/>
                </a:solidFill>
              </a:rPr>
              <a:t>Spanish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47800" y="49530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If you count only </a:t>
            </a:r>
            <a:r>
              <a:rPr lang="en-US" sz="3200" i="1">
                <a:solidFill>
                  <a:schemeClr val="bg1"/>
                </a:solidFill>
                <a:latin typeface="Book Antiqua" pitchFamily="18" charset="0"/>
              </a:rPr>
              <a:t>native</a:t>
            </a:r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 speakers, </a:t>
            </a:r>
            <a:r>
              <a:rPr lang="en-US" sz="3200" b="1" i="1">
                <a:solidFill>
                  <a:srgbClr val="00B050"/>
                </a:solidFill>
                <a:latin typeface="Book Antiqua" pitchFamily="18" charset="0"/>
              </a:rPr>
              <a:t>Spanish</a:t>
            </a:r>
            <a:r>
              <a:rPr lang="en-US" sz="3200">
                <a:latin typeface="Book Antiqua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outranks</a:t>
            </a:r>
            <a:r>
              <a:rPr lang="en-US" sz="3200">
                <a:latin typeface="Book Antiqua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Book Antiqua" pitchFamily="18" charset="0"/>
              </a:rPr>
              <a:t>English</a:t>
            </a:r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.</a:t>
            </a:r>
            <a:r>
              <a:rPr lang="en-US" sz="3200">
                <a:latin typeface="Book Antiqua" pitchFamily="18" charset="0"/>
              </a:rPr>
              <a:t> </a:t>
            </a:r>
          </a:p>
        </p:txBody>
      </p:sp>
      <p:pic>
        <p:nvPicPr>
          <p:cNvPr id="93186" name="Picture 2" descr="http://defygravityjournal.files.wordpress.com/2008/11/group-of-children-glo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8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207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"/>
            <a:ext cx="8305800" cy="1524000"/>
          </a:xfrm>
        </p:spPr>
        <p:txBody>
          <a:bodyPr/>
          <a:lstStyle/>
          <a:p>
            <a:r>
              <a:rPr lang="en-US" sz="4000" b="1" i="1" smtClean="0">
                <a:solidFill>
                  <a:schemeClr val="bg1"/>
                </a:solidFill>
              </a:rPr>
              <a:t>Spanish</a:t>
            </a:r>
            <a:r>
              <a:rPr lang="en-US" sz="4000" smtClean="0">
                <a:solidFill>
                  <a:schemeClr val="bg1"/>
                </a:solidFill>
              </a:rPr>
              <a:t> is an official language on </a:t>
            </a:r>
            <a:r>
              <a:rPr lang="en-US" sz="4000" b="1" i="1" smtClean="0">
                <a:solidFill>
                  <a:srgbClr val="00B050"/>
                </a:solidFill>
              </a:rPr>
              <a:t>four continents</a:t>
            </a:r>
            <a:r>
              <a:rPr lang="en-US" sz="4000" smtClean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76804" name="Picture 4" descr="http://www.spanishlinguist.com/images/spanish_speaking_countries_in_the_worl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88" y="1676400"/>
            <a:ext cx="8545512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3" name="Picture 2" descr="http://www.spanishseo.org/img/2008/09/spanish-speaking-countr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" y="304800"/>
            <a:ext cx="84216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733800" y="2971800"/>
            <a:ext cx="4191000" cy="19812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40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…and is the </a:t>
            </a:r>
            <a:r>
              <a:rPr lang="en-US" sz="4000" b="1" i="1" dirty="0">
                <a:solidFill>
                  <a:srgbClr val="00B050"/>
                </a:solidFill>
                <a:latin typeface="Comic Sans MS" pitchFamily="66" charset="0"/>
                <a:cs typeface="+mn-cs"/>
              </a:rPr>
              <a:t>mother tongue </a:t>
            </a:r>
            <a:r>
              <a:rPr lang="en-US" sz="40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in </a:t>
            </a:r>
            <a:r>
              <a:rPr lang="en-US" sz="4000" b="1" i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21</a:t>
            </a:r>
            <a:r>
              <a:rPr lang="en-US" sz="40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countries.</a:t>
            </a:r>
            <a:r>
              <a:rPr lang="en-US" sz="2800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33400"/>
            <a:ext cx="6934200" cy="1676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sheer number of </a:t>
            </a:r>
            <a:r>
              <a:rPr lang="en-US" b="1" i="1" smtClean="0">
                <a:solidFill>
                  <a:srgbClr val="00B050"/>
                </a:solidFill>
              </a:rPr>
              <a:t>Spanish</a:t>
            </a: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speakers and their </a:t>
            </a:r>
            <a:r>
              <a:rPr lang="en-US" sz="4000" b="1" smtClean="0">
                <a:solidFill>
                  <a:srgbClr val="FF0000"/>
                </a:solidFill>
              </a:rPr>
              <a:t>rate of growth </a:t>
            </a:r>
            <a:r>
              <a:rPr lang="en-US" smtClean="0">
                <a:solidFill>
                  <a:schemeClr val="bg1"/>
                </a:solidFill>
              </a:rPr>
              <a:t>makes learning </a:t>
            </a:r>
            <a:r>
              <a:rPr lang="en-US" b="1" i="1" smtClean="0">
                <a:solidFill>
                  <a:srgbClr val="00B050"/>
                </a:solidFill>
              </a:rPr>
              <a:t>Spanish</a:t>
            </a: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a smart choice. </a:t>
            </a:r>
          </a:p>
          <a:p>
            <a:endParaRPr lang="en-US" smtClean="0"/>
          </a:p>
        </p:txBody>
      </p:sp>
      <p:pic>
        <p:nvPicPr>
          <p:cNvPr id="89090" name="Picture 2" descr="http://www.hwxservices.com/images/why-go-gre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071688"/>
            <a:ext cx="64770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419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9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2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7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4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|4.8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9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5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1598</TotalTime>
  <Words>914</Words>
  <Application>Microsoft Office PowerPoint</Application>
  <PresentationFormat>On-screen Show (4:3)</PresentationFormat>
  <Paragraphs>163</Paragraphs>
  <Slides>45</Slides>
  <Notes>45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Apex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</dc:creator>
  <cp:lastModifiedBy>Maite</cp:lastModifiedBy>
  <cp:revision>196</cp:revision>
  <dcterms:created xsi:type="dcterms:W3CDTF">2009-07-04T22:57:48Z</dcterms:created>
  <dcterms:modified xsi:type="dcterms:W3CDTF">2015-08-23T22:53:46Z</dcterms:modified>
</cp:coreProperties>
</file>